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85" r:id="rId2"/>
    <p:sldId id="400" r:id="rId3"/>
    <p:sldId id="401" r:id="rId4"/>
    <p:sldId id="402" r:id="rId5"/>
    <p:sldId id="404" r:id="rId6"/>
    <p:sldId id="430" r:id="rId7"/>
    <p:sldId id="431" r:id="rId8"/>
    <p:sldId id="406" r:id="rId9"/>
    <p:sldId id="409" r:id="rId10"/>
    <p:sldId id="410" r:id="rId11"/>
    <p:sldId id="413" r:id="rId12"/>
    <p:sldId id="417" r:id="rId13"/>
    <p:sldId id="416" r:id="rId14"/>
    <p:sldId id="419" r:id="rId15"/>
    <p:sldId id="426" r:id="rId16"/>
    <p:sldId id="427" r:id="rId17"/>
    <p:sldId id="423" r:id="rId18"/>
    <p:sldId id="428" r:id="rId19"/>
    <p:sldId id="429" r:id="rId20"/>
    <p:sldId id="393" r:id="rId21"/>
  </p:sldIdLst>
  <p:sldSz cx="12192000" cy="6858000"/>
  <p:notesSz cx="6724650" cy="97742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Gunnes" initials="NG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77"/>
    <a:srgbClr val="004A93"/>
    <a:srgbClr val="AFCA0B"/>
    <a:srgbClr val="004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stil, ingen rutenet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Middels stil 4 - aks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2" autoAdjust="0"/>
    <p:restoredTop sz="99695" autoAdjust="0"/>
  </p:normalViewPr>
  <p:slideViewPr>
    <p:cSldViewPr snapToGrid="0">
      <p:cViewPr varScale="1">
        <p:scale>
          <a:sx n="150" d="100"/>
          <a:sy n="150" d="100"/>
        </p:scale>
        <p:origin x="-84" y="-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76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="" xmlns:a16="http://schemas.microsoft.com/office/drawing/2014/main" id="{4E7D081D-00C4-4F27-9FB7-56F92581F7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="" xmlns:a16="http://schemas.microsoft.com/office/drawing/2014/main" id="{9BACA8F7-0286-4A69-9296-22043389E7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FEF7D19B-ABB8-405D-A632-EBD6DB666D36}" type="datetimeFigureOut">
              <a:rPr lang="nb-NO" smtClean="0"/>
              <a:t>03.12.2020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="" xmlns:a16="http://schemas.microsoft.com/office/drawing/2014/main" id="{C6CA398D-6E38-4B3E-8448-CD13E404EC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="" xmlns:a16="http://schemas.microsoft.com/office/drawing/2014/main" id="{DF9B3648-8466-4A18-B775-5927BEB2BA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B92817C7-0CD1-4AB6-A161-706ECA8E8A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9214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73FAAF9F-1699-E943-ACCE-9682E6851D55}" type="datetimeFigureOut">
              <a:rPr lang="nb-NO" smtClean="0"/>
              <a:t>03.12.2020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479F8C22-4B7E-C849-A7FA-08599E78BF2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168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3FF05FE-4686-4401-8435-3184D20E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5DE55D9E-DCCB-4C6A-B993-B4E34064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8D73E658-A926-4C2C-98EE-AB70A1D0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="" xmlns:a16="http://schemas.microsoft.com/office/drawing/2014/main" id="{CFA45D2A-9AD5-4FA0-8B4D-3F277D660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4348607" cy="1194380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tekst 2">
            <a:extLst>
              <a:ext uri="{FF2B5EF4-FFF2-40B4-BE49-F238E27FC236}">
                <a16:creationId xmlns="" xmlns:a16="http://schemas.microsoft.com/office/drawing/2014/main" id="{986C8ECE-38F8-4390-AC09-623FD14A3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6" y="2978331"/>
            <a:ext cx="4348606" cy="137742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CD529F53-5CF9-4D77-8899-65700A0566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1"/>
            <a:ext cx="6095999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185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303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0AA9C0BB-5039-4A1C-947B-6743E2CBA5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E30C9680-88E9-452A-BB51-C51AB99C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B3484A42-984E-4758-86EA-2B21CC09A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03852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6593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3B4D85B6-5136-43C2-BCCA-FFE6137618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8CFEB4D9-AD72-4B60-95EB-31621B6E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D57DF29E-3BF1-4C83-88E7-8D3E0A617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12339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3167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03113684-BC8C-4B54-B1C4-2C234332B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2BE7DA01-5E20-41BD-826E-7F328002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A34D5D0D-229E-4AF7-928B-37C41B666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00006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08863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C4F0BCF0-D77D-4BAC-ACC6-E58E2771C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BA8BB17A-3886-437E-B029-FA39EB4CD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FD7AEDA9-25F3-4EBC-AEFD-6D675442C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49582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5365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E431200A-E5F1-4F37-8164-2FFA693ECB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D5AB19BB-2DBF-4D3A-8459-E3D69AC64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75FB2E99-4EC2-4268-AB1B-CDAADA5B0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381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64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211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30BD98DE-0FE7-4EE7-BD09-E062E3DFF2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B23F4A9D-4298-4A99-BC78-A135ACB9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55F2F4FF-176B-4A6C-93AD-E9D9F50C6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4889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8223996-01F9-4EEA-981B-68A712C8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9A0283F9-D368-4D8F-819C-77462C0FE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672664B7-6862-408B-951D-49A1805A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5B1DD5C-45E3-4404-A55C-832AC4940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54C4A502-460D-4F71-8428-EEDDE35D0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9416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9F6BAA13-0830-4EAC-B836-D5C1707063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D51A3243-C799-46F9-AD23-9C216B888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27A667A7-0101-4FE5-B036-E06942A90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37825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="" xmlns:a16="http://schemas.microsoft.com/office/drawing/2014/main" id="{B7FA2FC1-303A-41AE-893E-D166CE77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="" xmlns:a16="http://schemas.microsoft.com/office/drawing/2014/main" id="{023F59A7-2729-4B8A-AAF9-7793D2677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4188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="" xmlns:a16="http://schemas.microsoft.com/office/drawing/2014/main" id="{8672E4AF-E70B-4478-86F5-CE8AE7E854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0" name="Tittel 1">
            <a:extLst>
              <a:ext uri="{FF2B5EF4-FFF2-40B4-BE49-F238E27FC236}">
                <a16:creationId xmlns="" xmlns:a16="http://schemas.microsoft.com/office/drawing/2014/main" id="{E4FBBD37-7F67-4259-B493-0B636DB82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2">
            <a:extLst>
              <a:ext uri="{FF2B5EF4-FFF2-40B4-BE49-F238E27FC236}">
                <a16:creationId xmlns="" xmlns:a16="http://schemas.microsoft.com/office/drawing/2014/main" id="{95BA5566-A5E0-4321-B599-BEB03BF1E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21315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="" xmlns:a16="http://schemas.microsoft.com/office/drawing/2014/main" id="{70DA433E-E19E-4759-8678-A4A2C1FDE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="" xmlns:a16="http://schemas.microsoft.com/office/drawing/2014/main" id="{0C9783D8-1EF3-4B37-9ED6-215985DC0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753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=""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4A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1">
            <a:extLst>
              <a:ext uri="{FF2B5EF4-FFF2-40B4-BE49-F238E27FC236}">
                <a16:creationId xmlns="" xmlns:a16="http://schemas.microsoft.com/office/drawing/2014/main" id="{B49A3FFB-6076-1A41-984A-4C785448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innhold 2">
            <a:extLst>
              <a:ext uri="{FF2B5EF4-FFF2-40B4-BE49-F238E27FC236}">
                <a16:creationId xmlns="" xmlns:a16="http://schemas.microsoft.com/office/drawing/2014/main" id="{CD73630F-A3D6-904E-99E5-08307F87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893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="" xmlns:a16="http://schemas.microsoft.com/office/drawing/2014/main" id="{09206446-CB37-4722-8983-CA4F998594A1}"/>
              </a:ext>
            </a:extLst>
          </p:cNvPr>
          <p:cNvSpPr/>
          <p:nvPr userDrawn="1"/>
        </p:nvSpPr>
        <p:spPr>
          <a:xfrm>
            <a:off x="0" y="0"/>
            <a:ext cx="12192000" cy="5939246"/>
          </a:xfrm>
          <a:prstGeom prst="rect">
            <a:avLst/>
          </a:prstGeom>
          <a:solidFill>
            <a:srgbClr val="00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="" xmlns:a16="http://schemas.microsoft.com/office/drawing/2014/main" id="{4431F304-E76D-3146-964B-14DFE1E9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="" xmlns:a16="http://schemas.microsoft.com/office/drawing/2014/main" id="{4661CA4A-8E0E-8C49-BC3E-1A4B3C985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0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847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2">
            <a:extLst>
              <a:ext uri="{FF2B5EF4-FFF2-40B4-BE49-F238E27FC236}">
                <a16:creationId xmlns="" xmlns:a16="http://schemas.microsoft.com/office/drawing/2014/main" id="{0B3AA98A-AB8C-42AF-A30A-D209CA99F1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0537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7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F0072502-4E4A-449F-AA2C-76A83E5B0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="" xmlns:a16="http://schemas.microsoft.com/office/drawing/2014/main" id="{C68B7CF3-00A0-472B-8D13-4F9BD4116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="" xmlns:a16="http://schemas.microsoft.com/office/drawing/2014/main" id="{6C8E5455-3D59-4FA3-A1BA-DEA033D3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607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="" xmlns:a16="http://schemas.microsoft.com/office/drawing/2014/main" id="{33B81468-5577-42D9-A0A8-4290D116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="" xmlns:a16="http://schemas.microsoft.com/office/drawing/2014/main" id="{6283BBDC-8881-4C1C-BCD8-771B881AB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="" xmlns:a16="http://schemas.microsoft.com/office/drawing/2014/main" id="{0256BF3E-7457-4DE2-9573-26DDB1BE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47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92FC42E7-C7B6-4BB1-8678-1916449E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="" xmlns:a16="http://schemas.microsoft.com/office/drawing/2014/main" id="{18FC5351-58AB-4694-B2C5-C21BBC38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="" xmlns:a16="http://schemas.microsoft.com/office/drawing/2014/main" id="{FD0D3338-C838-4294-B690-189DBEA7A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="" xmlns:a16="http://schemas.microsoft.com/office/drawing/2014/main" id="{2A64C9D0-EBD5-4D33-BD7B-CCF2F5E15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93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="" xmlns:a16="http://schemas.microsoft.com/office/drawing/2014/main" id="{A03B7481-3688-4B04-B67E-23B7FD9F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="" xmlns:a16="http://schemas.microsoft.com/office/drawing/2014/main" id="{7F73DD26-4037-4A18-A05E-AA134B9D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="" xmlns:a16="http://schemas.microsoft.com/office/drawing/2014/main" id="{F496E061-70AD-45E6-B695-FC98F9148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027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="" xmlns:a16="http://schemas.microsoft.com/office/drawing/2014/main" id="{888D2398-FC0D-4E0C-B5AD-8C2E8FAF0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126" y="1662031"/>
            <a:ext cx="6273202" cy="739264"/>
          </a:xfrm>
        </p:spPr>
        <p:txBody>
          <a:bodyPr anchor="t">
            <a:normAutofit/>
          </a:bodyPr>
          <a:lstStyle>
            <a:lvl1pPr>
              <a:defRPr sz="40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C8449673-CC7C-4DA6-A417-52E1BA9E8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8125" y="2525486"/>
            <a:ext cx="6273201" cy="183026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rgbClr val="004A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080DC206-59CA-4E90-A602-5AD07F2A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93736C9F-6C44-40F8-907A-64A805F6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1BE58951-B062-4BB7-956B-735D4E7F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="" xmlns:a16="http://schemas.microsoft.com/office/drawing/2014/main" id="{A87EF4F6-FD80-4958-8E24-E370421914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16983" y="1"/>
            <a:ext cx="3675017" cy="5928526"/>
          </a:xfrm>
        </p:spPr>
        <p:txBody>
          <a:bodyPr/>
          <a:lstStyle/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355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="" xmlns:a16="http://schemas.microsoft.com/office/drawing/2014/main" id="{63F13CE7-7E72-49FD-9179-672195AA8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="" xmlns:a16="http://schemas.microsoft.com/office/drawing/2014/main" id="{31C6E529-3426-4CD8-8DE8-704A00260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="" xmlns:a16="http://schemas.microsoft.com/office/drawing/2014/main" id="{D905DCFF-9452-43CA-A8F2-63B746EF6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0593" y="6292742"/>
            <a:ext cx="1200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4A93"/>
                </a:solidFill>
              </a:defRPr>
            </a:lvl1pPr>
          </a:lstStyle>
          <a:p>
            <a:r>
              <a:rPr lang="en-US" smtClean="0"/>
              <a:t>12/03/2020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="" xmlns:a16="http://schemas.microsoft.com/office/drawing/2014/main" id="{E2F726A0-91AD-490D-8F7E-2F883D0BD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23500" y="6292742"/>
            <a:ext cx="6208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4A93"/>
                </a:solidFill>
              </a:defRPr>
            </a:lvl1pPr>
          </a:lstStyle>
          <a:p>
            <a:r>
              <a:rPr lang="nb-NO" smtClean="0"/>
              <a:t>Lecture 7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="" xmlns:a16="http://schemas.microsoft.com/office/drawing/2014/main" id="{76EDB195-5C8F-492E-BE84-4A9C1B3F7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74303" y="6292742"/>
            <a:ext cx="859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4A93"/>
                </a:solidFill>
              </a:defRPr>
            </a:lvl1pPr>
          </a:lstStyle>
          <a:p>
            <a:fld id="{06668B70-52D5-4929-987C-994778F03EBF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="" xmlns:a16="http://schemas.microsoft.com/office/drawing/2014/main" id="{7BE4884A-7C66-4471-9DC2-28A0785C029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486" y="6256460"/>
            <a:ext cx="474315" cy="416546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="" xmlns:a16="http://schemas.microsoft.com/office/drawing/2014/main" id="{62334063-BE89-470A-9647-0823B610892C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5" y="6293084"/>
            <a:ext cx="163343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71" r:id="rId4"/>
    <p:sldLayoutId id="2147483672" r:id="rId5"/>
    <p:sldLayoutId id="2147483670" r:id="rId6"/>
    <p:sldLayoutId id="2147483654" r:id="rId7"/>
    <p:sldLayoutId id="2147483655" r:id="rId8"/>
    <p:sldLayoutId id="2147483651" r:id="rId9"/>
    <p:sldLayoutId id="2147483674" r:id="rId10"/>
    <p:sldLayoutId id="2147483660" r:id="rId11"/>
    <p:sldLayoutId id="2147483675" r:id="rId12"/>
    <p:sldLayoutId id="2147483661" r:id="rId13"/>
    <p:sldLayoutId id="2147483676" r:id="rId14"/>
    <p:sldLayoutId id="2147483673" r:id="rId15"/>
    <p:sldLayoutId id="2147483677" r:id="rId16"/>
    <p:sldLayoutId id="2147483664" r:id="rId17"/>
    <p:sldLayoutId id="2147483678" r:id="rId18"/>
    <p:sldLayoutId id="2147483665" r:id="rId19"/>
    <p:sldLayoutId id="2147483679" r:id="rId20"/>
    <p:sldLayoutId id="2147483666" r:id="rId21"/>
    <p:sldLayoutId id="2147483680" r:id="rId22"/>
    <p:sldLayoutId id="2147483667" r:id="rId23"/>
    <p:sldLayoutId id="2147483681" r:id="rId24"/>
    <p:sldLayoutId id="2147483668" r:id="rId25"/>
    <p:sldLayoutId id="2147483682" r:id="rId2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4A9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d.uio.no/imb/forskning/publikasjoner/boker/2007/epidemiolgiske-kliniske-forskningsmetoder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.uio.no/imb/personer/vit/veierod/boker/epidemiologiske-og-kliniske-forskningsmetoder/datafiler/" TargetMode="External"/><Relationship Id="rId2" Type="http://schemas.openxmlformats.org/officeDocument/2006/relationships/hyperlink" Target="http://www.stat.tamu.edu/~carroll/data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Nina </a:t>
            </a:r>
            <a:r>
              <a:rPr lang="en-US" dirty="0" smtClean="0"/>
              <a:t>Gunnes</a:t>
            </a:r>
          </a:p>
          <a:p>
            <a:pPr marL="0" indent="0">
              <a:buNone/>
            </a:pPr>
            <a:r>
              <a:rPr lang="en-US" dirty="0" smtClean="0"/>
              <a:t>December 3, 2020</a:t>
            </a:r>
            <a:endParaRPr lang="en-US" dirty="0"/>
          </a:p>
        </p:txBody>
      </p:sp>
      <p:pic>
        <p:nvPicPr>
          <p:cNvPr id="7" name="Plassholder for bilde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" b="1463"/>
          <a:stretch>
            <a:fillRect/>
          </a:stretch>
        </p:blipFill>
        <p:spPr/>
      </p:pic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942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Coronary heart disease, cont.</a:t>
            </a:r>
            <a:endParaRPr lang="en-US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14" y="1825625"/>
            <a:ext cx="4951772" cy="3660775"/>
          </a:xfrm>
        </p:spPr>
      </p:pic>
      <p:pic>
        <p:nvPicPr>
          <p:cNvPr id="9" name="Plassholder for innhold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14" y="1825625"/>
            <a:ext cx="4951772" cy="3660775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10</a:t>
            </a:fld>
            <a:endParaRPr lang="nb-NO"/>
          </a:p>
        </p:txBody>
      </p:sp>
      <p:sp>
        <p:nvSpPr>
          <p:cNvPr id="10" name="Rektangel 9"/>
          <p:cNvSpPr/>
          <p:nvPr/>
        </p:nvSpPr>
        <p:spPr>
          <a:xfrm>
            <a:off x="1080000" y="1800000"/>
            <a:ext cx="918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2070000" y="1800000"/>
            <a:ext cx="576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2376000" y="2214000"/>
            <a:ext cx="540000" cy="318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ktangel 12"/>
          <p:cNvSpPr/>
          <p:nvPr/>
        </p:nvSpPr>
        <p:spPr>
          <a:xfrm>
            <a:off x="3708000" y="2214000"/>
            <a:ext cx="756000" cy="318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ktangel 13"/>
          <p:cNvSpPr/>
          <p:nvPr/>
        </p:nvSpPr>
        <p:spPr>
          <a:xfrm>
            <a:off x="7704000" y="2214000"/>
            <a:ext cx="972000" cy="318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ktangel 14"/>
          <p:cNvSpPr/>
          <p:nvPr/>
        </p:nvSpPr>
        <p:spPr>
          <a:xfrm>
            <a:off x="9468000" y="2214000"/>
            <a:ext cx="972000" cy="318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7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Coronary heart disease, cont.</a:t>
            </a:r>
            <a:endParaRPr lang="en-US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28334"/>
            <a:ext cx="5181600" cy="3055357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11</a:t>
            </a:fld>
            <a:endParaRPr lang="nb-NO"/>
          </a:p>
        </p:txBody>
      </p:sp>
      <p:sp>
        <p:nvSpPr>
          <p:cNvPr id="10" name="Rektangel 9"/>
          <p:cNvSpPr/>
          <p:nvPr/>
        </p:nvSpPr>
        <p:spPr>
          <a:xfrm>
            <a:off x="972000" y="2124000"/>
            <a:ext cx="648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2304000" y="2124000"/>
            <a:ext cx="612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ktangel 2"/>
          <p:cNvSpPr/>
          <p:nvPr/>
        </p:nvSpPr>
        <p:spPr>
          <a:xfrm>
            <a:off x="2124000" y="2844000"/>
            <a:ext cx="540000" cy="48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ktangel 12"/>
          <p:cNvSpPr/>
          <p:nvPr/>
        </p:nvSpPr>
        <p:spPr>
          <a:xfrm>
            <a:off x="2124000" y="4446000"/>
            <a:ext cx="540000" cy="48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Plassholder for innhold 1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28334"/>
            <a:ext cx="5181600" cy="3055357"/>
          </a:xfrm>
        </p:spPr>
      </p:pic>
      <p:sp>
        <p:nvSpPr>
          <p:cNvPr id="18" name="Rektangel 17"/>
          <p:cNvSpPr/>
          <p:nvPr/>
        </p:nvSpPr>
        <p:spPr>
          <a:xfrm>
            <a:off x="6300000" y="2124000"/>
            <a:ext cx="720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ktangel 18"/>
          <p:cNvSpPr/>
          <p:nvPr/>
        </p:nvSpPr>
        <p:spPr>
          <a:xfrm>
            <a:off x="7164000" y="2682000"/>
            <a:ext cx="4176000" cy="61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0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" grpId="0" animBg="1"/>
      <p:bldP spid="13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Coronary heart disease, cont.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181" y="1855536"/>
            <a:ext cx="3667637" cy="3600953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12</a:t>
            </a:fld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4392000" y="1800000"/>
            <a:ext cx="2844000" cy="25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7002000" y="3816000"/>
            <a:ext cx="864000" cy="10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5238000" y="4860000"/>
            <a:ext cx="1764000" cy="50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5238000" y="3816000"/>
            <a:ext cx="1764000" cy="104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3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Coronary heart disease,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Defining risk of coronary heart disease in two groups</a:t>
                </a:r>
              </a:p>
              <a:p>
                <a:pPr lvl="1"/>
                <a:r>
                  <a:rPr lang="en-US" dirty="0" smtClean="0"/>
                  <a:t>Smokers: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nb-NO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29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377</m:t>
                        </m:r>
                      </m:den>
                    </m:f>
                  </m:oMath>
                </a14:m>
                <a:endParaRPr lang="nb-NO" b="0" dirty="0" smtClean="0"/>
              </a:p>
              <a:p>
                <a:pPr lvl="1"/>
                <a:r>
                  <a:rPr lang="en-US" dirty="0" smtClean="0"/>
                  <a:t>Non-smokers: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nb-NO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123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Calculating odds ratio of coronary heart disease between the groups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𝑂𝑅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𝑜𝑑𝑑𝑠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𝑜𝑑𝑑𝑠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num>
                      <m:den>
                        <m:f>
                          <m:fPr>
                            <m:type m:val="lin"/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den>
                    </m:f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b-NO" b="0" i="1" smtClean="0">
                                <a:latin typeface="Cambria Math"/>
                              </a:rPr>
                              <m:t>29</m:t>
                            </m:r>
                          </m:num>
                          <m:den>
                            <m:r>
                              <a:rPr lang="nb-NO" b="0" i="1" smtClean="0">
                                <a:latin typeface="Cambria Math"/>
                              </a:rPr>
                              <m:t>348</m:t>
                            </m:r>
                          </m:den>
                        </m:f>
                      </m:num>
                      <m:den>
                        <m:f>
                          <m:fPr>
                            <m:type m:val="lin"/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nb-NO" b="0" i="1" smtClean="0">
                                <a:latin typeface="Cambria Math"/>
                              </a:rPr>
                              <m:t>8</m:t>
                            </m:r>
                          </m:num>
                          <m:den>
                            <m:r>
                              <a:rPr lang="nb-NO" b="0" i="1" smtClean="0">
                                <a:latin typeface="Cambria Math"/>
                              </a:rPr>
                              <m:t>115</m:t>
                            </m:r>
                          </m:den>
                        </m:f>
                      </m:den>
                    </m:f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29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×115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</a:rPr>
                          <m:t>8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×348</m:t>
                        </m:r>
                      </m:den>
                    </m:f>
                    <m:r>
                      <a:rPr lang="nb-NO" b="0" i="1" smtClean="0">
                        <a:latin typeface="Cambria Math"/>
                        <a:ea typeface="Cambria Math"/>
                      </a:rPr>
                      <m:t>≈1.20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Odds of coronary heart disease 20% higher among smokers than non-smokers</a:t>
                </a:r>
              </a:p>
              <a:p>
                <a:r>
                  <a:rPr lang="en-US" dirty="0" smtClean="0"/>
                  <a:t>Statistically significant?</a:t>
                </a:r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4659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628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 in Stata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</a:t>
            </a:r>
            <a:r>
              <a:rPr lang="en-US" dirty="0" smtClean="0"/>
              <a:t>available commands in Stata</a:t>
            </a:r>
            <a:endParaRPr lang="en-US" dirty="0"/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logit</a:t>
            </a:r>
            <a:r>
              <a:rPr lang="en-US" dirty="0"/>
              <a:t>: reporting </a:t>
            </a:r>
            <a:r>
              <a:rPr lang="en-US" dirty="0">
                <a:solidFill>
                  <a:srgbClr val="FF0000"/>
                </a:solidFill>
              </a:rPr>
              <a:t>coefficients</a:t>
            </a:r>
            <a:r>
              <a:rPr lang="en-US" dirty="0"/>
              <a:t> as </a:t>
            </a:r>
            <a:r>
              <a:rPr lang="en-US" dirty="0" smtClean="0"/>
              <a:t>default (odds ratios also possible!)</a:t>
            </a:r>
            <a:endParaRPr lang="en-US" dirty="0"/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logistic</a:t>
            </a:r>
            <a:r>
              <a:rPr lang="en-US" dirty="0"/>
              <a:t>: reporting </a:t>
            </a:r>
            <a:r>
              <a:rPr lang="en-US" dirty="0">
                <a:solidFill>
                  <a:srgbClr val="FF0000"/>
                </a:solidFill>
              </a:rPr>
              <a:t>odds ratios</a:t>
            </a:r>
            <a:r>
              <a:rPr lang="en-US" dirty="0"/>
              <a:t> </a:t>
            </a:r>
            <a:r>
              <a:rPr lang="en-US"/>
              <a:t>as </a:t>
            </a:r>
            <a:r>
              <a:rPr lang="en-US" smtClean="0"/>
              <a:t>default </a:t>
            </a:r>
            <a:r>
              <a:rPr lang="en-US" dirty="0" smtClean="0"/>
              <a:t>(coefficients also possible!)</a:t>
            </a:r>
            <a:endParaRPr lang="en-US" dirty="0"/>
          </a:p>
          <a:p>
            <a:r>
              <a:rPr lang="en-US" dirty="0" smtClean="0"/>
              <a:t>More information given in Stata’s documentation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help logit</a:t>
            </a:r>
            <a:endParaRPr lang="en-US" dirty="0" smtClean="0"/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help logistic</a:t>
            </a:r>
            <a:endParaRPr lang="en-US" dirty="0" smtClean="0"/>
          </a:p>
          <a:p>
            <a:pPr lvl="1"/>
            <a:r>
              <a:rPr lang="en-US" dirty="0" smtClean="0"/>
              <a:t>“Many </a:t>
            </a:r>
            <a:r>
              <a:rPr lang="en-US" dirty="0"/>
              <a:t>users prefer the logistic command to logit. </a:t>
            </a:r>
            <a:r>
              <a:rPr lang="en-US" dirty="0" smtClean="0"/>
              <a:t>Results </a:t>
            </a:r>
            <a:r>
              <a:rPr lang="en-US" dirty="0"/>
              <a:t>are the same regardless of which you </a:t>
            </a:r>
            <a:r>
              <a:rPr lang="en-US" dirty="0" smtClean="0"/>
              <a:t>use – both </a:t>
            </a:r>
            <a:r>
              <a:rPr lang="en-US" dirty="0"/>
              <a:t>are the maximum-likelihood estimator</a:t>
            </a:r>
            <a:r>
              <a:rPr lang="en-US" dirty="0" smtClean="0"/>
              <a:t>.”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6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Coronary heart disease, cont.</a:t>
            </a:r>
            <a:endParaRPr lang="en-US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073" y="1825625"/>
            <a:ext cx="3149853" cy="3660775"/>
          </a:xfrm>
        </p:spPr>
      </p:pic>
      <p:pic>
        <p:nvPicPr>
          <p:cNvPr id="9" name="Plassholder for innhold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073" y="1825625"/>
            <a:ext cx="3149853" cy="3660775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15</a:t>
            </a:fld>
            <a:endParaRPr lang="nb-NO"/>
          </a:p>
        </p:txBody>
      </p:sp>
      <p:sp>
        <p:nvSpPr>
          <p:cNvPr id="10" name="Rektangel 9"/>
          <p:cNvSpPr/>
          <p:nvPr/>
        </p:nvSpPr>
        <p:spPr>
          <a:xfrm>
            <a:off x="1926000" y="1782000"/>
            <a:ext cx="936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2412000" y="2934000"/>
            <a:ext cx="504000" cy="54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3708000" y="2934000"/>
            <a:ext cx="396000" cy="54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ktangel 12"/>
          <p:cNvSpPr/>
          <p:nvPr/>
        </p:nvSpPr>
        <p:spPr>
          <a:xfrm>
            <a:off x="4104000" y="2934000"/>
            <a:ext cx="900000" cy="54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ktangel 13"/>
          <p:cNvSpPr/>
          <p:nvPr/>
        </p:nvSpPr>
        <p:spPr>
          <a:xfrm>
            <a:off x="1926000" y="3546000"/>
            <a:ext cx="1116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ktangel 14"/>
          <p:cNvSpPr/>
          <p:nvPr/>
        </p:nvSpPr>
        <p:spPr>
          <a:xfrm>
            <a:off x="2412000" y="4716000"/>
            <a:ext cx="504000" cy="54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ktangel 15"/>
          <p:cNvSpPr/>
          <p:nvPr/>
        </p:nvSpPr>
        <p:spPr>
          <a:xfrm>
            <a:off x="3708000" y="4716000"/>
            <a:ext cx="396000" cy="54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ktangel 16"/>
          <p:cNvSpPr/>
          <p:nvPr/>
        </p:nvSpPr>
        <p:spPr>
          <a:xfrm>
            <a:off x="4104000" y="4716000"/>
            <a:ext cx="900000" cy="54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ktangel 17"/>
          <p:cNvSpPr/>
          <p:nvPr/>
        </p:nvSpPr>
        <p:spPr>
          <a:xfrm>
            <a:off x="7254000" y="1782000"/>
            <a:ext cx="1080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ktangel 18"/>
          <p:cNvSpPr/>
          <p:nvPr/>
        </p:nvSpPr>
        <p:spPr>
          <a:xfrm>
            <a:off x="7740000" y="2484000"/>
            <a:ext cx="504000" cy="54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ktangel 19"/>
          <p:cNvSpPr/>
          <p:nvPr/>
        </p:nvSpPr>
        <p:spPr>
          <a:xfrm>
            <a:off x="9054000" y="2484000"/>
            <a:ext cx="396000" cy="54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ktangel 20"/>
          <p:cNvSpPr/>
          <p:nvPr/>
        </p:nvSpPr>
        <p:spPr>
          <a:xfrm>
            <a:off x="9450000" y="2484000"/>
            <a:ext cx="900000" cy="54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ktangel 21"/>
          <p:cNvSpPr/>
          <p:nvPr/>
        </p:nvSpPr>
        <p:spPr>
          <a:xfrm>
            <a:off x="7254000" y="3204000"/>
            <a:ext cx="1296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ktangel 22"/>
          <p:cNvSpPr/>
          <p:nvPr/>
        </p:nvSpPr>
        <p:spPr>
          <a:xfrm>
            <a:off x="7740000" y="3924000"/>
            <a:ext cx="504000" cy="54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ktangel 23"/>
          <p:cNvSpPr/>
          <p:nvPr/>
        </p:nvSpPr>
        <p:spPr>
          <a:xfrm>
            <a:off x="9054000" y="3924000"/>
            <a:ext cx="396000" cy="54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Rektangel 24"/>
          <p:cNvSpPr/>
          <p:nvPr/>
        </p:nvSpPr>
        <p:spPr>
          <a:xfrm>
            <a:off x="9450000" y="3924000"/>
            <a:ext cx="900000" cy="54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ktangel 25"/>
          <p:cNvSpPr/>
          <p:nvPr/>
        </p:nvSpPr>
        <p:spPr>
          <a:xfrm>
            <a:off x="1800000" y="1782000"/>
            <a:ext cx="3204000" cy="1764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ktangel 26"/>
          <p:cNvSpPr/>
          <p:nvPr/>
        </p:nvSpPr>
        <p:spPr>
          <a:xfrm>
            <a:off x="7146000" y="3204000"/>
            <a:ext cx="3204000" cy="133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ktangel 27"/>
          <p:cNvSpPr/>
          <p:nvPr/>
        </p:nvSpPr>
        <p:spPr>
          <a:xfrm>
            <a:off x="1800000" y="3546000"/>
            <a:ext cx="3204000" cy="187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ktangel 28"/>
          <p:cNvSpPr/>
          <p:nvPr/>
        </p:nvSpPr>
        <p:spPr>
          <a:xfrm>
            <a:off x="7146000" y="1782000"/>
            <a:ext cx="3204000" cy="142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2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Coronary heart disease, cont.</a:t>
            </a:r>
            <a:endParaRPr lang="en-US" dirty="0"/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31" y="1825625"/>
            <a:ext cx="4198738" cy="3660775"/>
          </a:xfrm>
        </p:spPr>
      </p:pic>
      <p:pic>
        <p:nvPicPr>
          <p:cNvPr id="9" name="Plassholder for innhold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631" y="1825625"/>
            <a:ext cx="4198738" cy="3660775"/>
          </a:xfrm>
        </p:spPr>
      </p:pic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16</a:t>
            </a:fld>
            <a:endParaRPr lang="nb-NO"/>
          </a:p>
        </p:txBody>
      </p:sp>
      <p:sp>
        <p:nvSpPr>
          <p:cNvPr id="10" name="Rektangel 9"/>
          <p:cNvSpPr/>
          <p:nvPr/>
        </p:nvSpPr>
        <p:spPr>
          <a:xfrm>
            <a:off x="1422000" y="1782000"/>
            <a:ext cx="2232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1332000" y="2934000"/>
            <a:ext cx="4140000" cy="306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ktangel 11"/>
          <p:cNvSpPr/>
          <p:nvPr/>
        </p:nvSpPr>
        <p:spPr>
          <a:xfrm>
            <a:off x="1422000" y="3672000"/>
            <a:ext cx="2232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ktangel 12"/>
          <p:cNvSpPr/>
          <p:nvPr/>
        </p:nvSpPr>
        <p:spPr>
          <a:xfrm>
            <a:off x="1332000" y="4824000"/>
            <a:ext cx="4140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ktangel 13"/>
          <p:cNvSpPr/>
          <p:nvPr/>
        </p:nvSpPr>
        <p:spPr>
          <a:xfrm>
            <a:off x="6750000" y="1782000"/>
            <a:ext cx="2430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ktangel 14"/>
          <p:cNvSpPr/>
          <p:nvPr/>
        </p:nvSpPr>
        <p:spPr>
          <a:xfrm>
            <a:off x="6678000" y="2934000"/>
            <a:ext cx="4140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ktangel 15"/>
          <p:cNvSpPr/>
          <p:nvPr/>
        </p:nvSpPr>
        <p:spPr>
          <a:xfrm>
            <a:off x="6750000" y="3564000"/>
            <a:ext cx="2016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ktangel 16"/>
          <p:cNvSpPr/>
          <p:nvPr/>
        </p:nvSpPr>
        <p:spPr>
          <a:xfrm>
            <a:off x="6678000" y="4716000"/>
            <a:ext cx="4140000" cy="18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1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Coronary heart disease,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Crude model,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smoke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=0.18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⟺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𝑂𝑅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nb-NO" b="0" i="1" smtClean="0">
                        <a:latin typeface="Cambria Math"/>
                        <a:ea typeface="Cambria Math"/>
                      </a:rPr>
                      <m:t>=1.20</m:t>
                    </m:r>
                  </m:oMath>
                </a14:m>
                <a:r>
                  <a:rPr lang="en-US" dirty="0" smtClean="0"/>
                  <a:t> (non-sig.!)</a:t>
                </a:r>
              </a:p>
              <a:p>
                <a:pPr lvl="1"/>
                <a:r>
                  <a:rPr lang="en-US" dirty="0" smtClean="0"/>
                  <a:t>Odds 19.8% higher among smokers than non-smokers</a:t>
                </a:r>
              </a:p>
              <a:p>
                <a:r>
                  <a:rPr lang="en-US" dirty="0" smtClean="0"/>
                  <a:t>Crude model,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meansbp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=0.</m:t>
                    </m:r>
                    <m:r>
                      <a:rPr lang="nb-NO" b="0" i="1" smtClean="0">
                        <a:latin typeface="Cambria Math"/>
                      </a:rPr>
                      <m:t>02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⟺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𝑂𝑅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nb-NO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nb-NO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nb-NO" i="1">
                        <a:latin typeface="Cambria Math"/>
                        <a:ea typeface="Cambria Math"/>
                      </a:rPr>
                      <m:t>=1.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endParaRPr lang="nb-NO" dirty="0" smtClean="0">
                  <a:ea typeface="Cambria Math"/>
                </a:endParaRPr>
              </a:p>
              <a:p>
                <a:pPr lvl="1"/>
                <a:r>
                  <a:rPr lang="en-US" dirty="0" smtClean="0"/>
                  <a:t>Odds increased by 2.5% for each unit increase in mean systolic blood pressure</a:t>
                </a:r>
              </a:p>
              <a:p>
                <a:r>
                  <a:rPr lang="en-US" dirty="0" smtClean="0"/>
                  <a:t>Crude model,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cholesterol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=0.0</m:t>
                    </m:r>
                    <m:r>
                      <a:rPr lang="nb-NO" b="0" i="1" smtClean="0">
                        <a:latin typeface="Cambria Math"/>
                      </a:rPr>
                      <m:t>1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⟺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𝑂𝑅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nb-NO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nb-NO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nb-NO" i="1">
                        <a:latin typeface="Cambria Math"/>
                        <a:ea typeface="Cambria Math"/>
                      </a:rPr>
                      <m:t>=1.0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Odds increased by </a:t>
                </a:r>
                <a:r>
                  <a:rPr lang="en-US" dirty="0" smtClean="0"/>
                  <a:t>0.8% </a:t>
                </a:r>
                <a:r>
                  <a:rPr lang="en-US" dirty="0"/>
                  <a:t>for each unit increase in </a:t>
                </a:r>
                <a:r>
                  <a:rPr lang="en-US" dirty="0" smtClean="0"/>
                  <a:t>serum cholesterol</a:t>
                </a:r>
              </a:p>
              <a:p>
                <a:r>
                  <a:rPr lang="en-US" dirty="0" smtClean="0"/>
                  <a:t>Crude model,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age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=0.0</m:t>
                    </m:r>
                    <m:r>
                      <a:rPr lang="nb-NO" b="0" i="1" smtClean="0">
                        <a:latin typeface="Cambria Math"/>
                      </a:rPr>
                      <m:t>7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⟺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𝑂𝑅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nb-NO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nb-NO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nb-NO" i="1">
                        <a:latin typeface="Cambria Math"/>
                        <a:ea typeface="Cambria Math"/>
                      </a:rPr>
                      <m:t>=1.0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8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Odds increased by </a:t>
                </a:r>
                <a:r>
                  <a:rPr lang="en-US" dirty="0" smtClean="0"/>
                  <a:t>7.7% </a:t>
                </a:r>
                <a:r>
                  <a:rPr lang="en-US" dirty="0"/>
                  <a:t>for each unit increase in </a:t>
                </a:r>
                <a:r>
                  <a:rPr lang="en-US" dirty="0" smtClean="0"/>
                  <a:t>age</a:t>
                </a:r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163" r="-580" b="-3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73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Coronary heart disease, cont.</a:t>
            </a:r>
            <a:endParaRPr lang="en-US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574" y="2112747"/>
            <a:ext cx="6096851" cy="3086531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18</a:t>
            </a:fld>
            <a:endParaRPr lang="nb-NO"/>
          </a:p>
        </p:txBody>
      </p:sp>
      <p:sp>
        <p:nvSpPr>
          <p:cNvPr id="8" name="Rektangel 7"/>
          <p:cNvSpPr/>
          <p:nvPr/>
        </p:nvSpPr>
        <p:spPr>
          <a:xfrm>
            <a:off x="3186000" y="2052000"/>
            <a:ext cx="5022000" cy="28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4104000" y="3402000"/>
            <a:ext cx="1008000" cy="154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ktangel 9"/>
          <p:cNvSpPr/>
          <p:nvPr/>
        </p:nvSpPr>
        <p:spPr>
          <a:xfrm>
            <a:off x="6624000" y="3402000"/>
            <a:ext cx="684000" cy="154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ktangel 10"/>
          <p:cNvSpPr/>
          <p:nvPr/>
        </p:nvSpPr>
        <p:spPr>
          <a:xfrm>
            <a:off x="7308000" y="3402000"/>
            <a:ext cx="1764000" cy="154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1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Coronary heart disease,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Adjusted model,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smoke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=0.41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⟺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𝑂𝑅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nb-NO" b="0" i="1" smtClean="0">
                        <a:latin typeface="Cambria Math"/>
                        <a:ea typeface="Cambria Math"/>
                      </a:rPr>
                      <m:t>=1.50</m:t>
                    </m:r>
                  </m:oMath>
                </a14:m>
                <a:r>
                  <a:rPr lang="en-US" dirty="0" smtClean="0"/>
                  <a:t> (non-sig.!)</a:t>
                </a:r>
              </a:p>
              <a:p>
                <a:pPr lvl="1"/>
                <a:r>
                  <a:rPr lang="en-US" dirty="0" smtClean="0"/>
                  <a:t>Odds 50.4% higher among smokers than non-smokers</a:t>
                </a:r>
              </a:p>
              <a:p>
                <a:r>
                  <a:rPr lang="en-US" smtClean="0"/>
                  <a:t>Adjusted model</a:t>
                </a:r>
                <a:r>
                  <a:rPr lang="en-US" dirty="0" smtClean="0"/>
                  <a:t>,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meansbp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0.02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⟺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𝑂𝑅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nb-NO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nb-NO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nb-NO" i="1">
                        <a:latin typeface="Cambria Math"/>
                        <a:ea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1.02</m:t>
                    </m:r>
                  </m:oMath>
                </a14:m>
                <a:endParaRPr lang="nb-NO" dirty="0" smtClean="0">
                  <a:ea typeface="Cambria Math"/>
                </a:endParaRPr>
              </a:p>
              <a:p>
                <a:pPr lvl="1"/>
                <a:r>
                  <a:rPr lang="en-US" dirty="0" smtClean="0"/>
                  <a:t>Odds increased by 1.7% for each unit increase in mean systolic blood pressure</a:t>
                </a:r>
              </a:p>
              <a:p>
                <a:r>
                  <a:rPr lang="en-US" dirty="0" smtClean="0"/>
                  <a:t>Adjusted model,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cholesterol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0.01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⟺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𝑂𝑅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nb-NO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nb-NO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b>
                        </m:sSub>
                      </m:sup>
                    </m:sSup>
                    <m:r>
                      <a:rPr lang="nb-NO" i="1">
                        <a:latin typeface="Cambria Math"/>
                        <a:ea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1.01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Odds increased by </a:t>
                </a:r>
                <a:r>
                  <a:rPr lang="en-US" dirty="0" smtClean="0"/>
                  <a:t>0.8% </a:t>
                </a:r>
                <a:r>
                  <a:rPr lang="en-US" dirty="0"/>
                  <a:t>for each unit increase in </a:t>
                </a:r>
                <a:r>
                  <a:rPr lang="en-US" dirty="0" smtClean="0"/>
                  <a:t>serum cholesterol</a:t>
                </a:r>
              </a:p>
              <a:p>
                <a:r>
                  <a:rPr lang="en-US" dirty="0" smtClean="0"/>
                  <a:t>Adjusted model,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age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b>
                    </m:sSub>
                    <m:r>
                      <a:rPr lang="nb-NO" i="1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0.07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⟺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𝑂𝑅</m:t>
                    </m:r>
                    <m:r>
                      <a:rPr lang="nb-NO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nb-NO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nb-NO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sub>
                        </m:sSub>
                      </m:sup>
                    </m:sSup>
                    <m:r>
                      <a:rPr lang="nb-NO" i="1">
                        <a:latin typeface="Cambria Math"/>
                        <a:ea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1.07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Odds increased by </a:t>
                </a:r>
                <a:r>
                  <a:rPr lang="en-US" dirty="0" smtClean="0"/>
                  <a:t>6.9% </a:t>
                </a:r>
                <a:r>
                  <a:rPr lang="en-US" dirty="0"/>
                  <a:t>for each unit increase in </a:t>
                </a:r>
                <a:r>
                  <a:rPr lang="en-US" dirty="0" smtClean="0"/>
                  <a:t>age</a:t>
                </a:r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163" r="-580" b="-3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653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Dichotomous response variable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Response variable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𝑌</m:t>
                    </m:r>
                  </m:oMath>
                </a14:m>
                <a:r>
                  <a:rPr lang="en-US" dirty="0" smtClean="0"/>
                  <a:t> with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two</a:t>
                </a:r>
                <a:r>
                  <a:rPr lang="en-US" dirty="0" smtClean="0"/>
                  <a:t> possible outcomes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𝑌</m:t>
                    </m:r>
                    <m:r>
                      <a:rPr lang="nb-NO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: diseased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𝑌</m:t>
                    </m:r>
                    <m:r>
                      <a:rPr lang="nb-NO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: healthy</a:t>
                </a:r>
              </a:p>
              <a:p>
                <a:r>
                  <a:rPr lang="en-US" dirty="0" smtClean="0"/>
                  <a:t>Related to a binomial experiment of one single trial (i.e.,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𝑛</m:t>
                    </m:r>
                    <m:r>
                      <a:rPr lang="nb-NO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Probability of being diseased: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𝑌</m:t>
                        </m:r>
                        <m:r>
                          <a:rPr lang="nb-NO" b="0" i="1" smtClean="0">
                            <a:latin typeface="Cambria Math"/>
                          </a:rPr>
                          <m:t>=1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Probability of being healthy: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𝑌</m:t>
                        </m:r>
                        <m:r>
                          <a:rPr lang="nb-NO" b="0" i="1" smtClean="0">
                            <a:latin typeface="Cambria Math"/>
                          </a:rPr>
                          <m:t>=0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=1−</m:t>
                    </m:r>
                    <m:r>
                      <a:rPr lang="nb-NO" b="0" i="1" smtClean="0">
                        <a:latin typeface="Cambria Math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Following a Bernoulli distribution (binomial distribution with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𝑛</m:t>
                    </m:r>
                    <m:r>
                      <a:rPr lang="nb-NO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Expected (or mean) value: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r>
                      <a:rPr lang="nb-NO" b="0" i="1" smtClean="0">
                        <a:latin typeface="Cambria Math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090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Aalen OO, </a:t>
            </a:r>
            <a:r>
              <a:rPr lang="en-US" dirty="0" err="1" smtClean="0"/>
              <a:t>Frigessi</a:t>
            </a:r>
            <a:r>
              <a:rPr lang="en-US" dirty="0" smtClean="0"/>
              <a:t> A, </a:t>
            </a:r>
            <a:r>
              <a:rPr lang="en-US" dirty="0" err="1" smtClean="0"/>
              <a:t>Moger</a:t>
            </a:r>
            <a:r>
              <a:rPr lang="en-US" dirty="0" smtClean="0"/>
              <a:t> TA, </a:t>
            </a:r>
            <a:r>
              <a:rPr lang="en-US" dirty="0" err="1" smtClean="0"/>
              <a:t>Scheel</a:t>
            </a:r>
            <a:r>
              <a:rPr lang="en-US" dirty="0" smtClean="0"/>
              <a:t> I, Skovlund E, Veierød MB. </a:t>
            </a:r>
            <a:r>
              <a:rPr lang="en-US" i="1" dirty="0" err="1" smtClean="0"/>
              <a:t>Statistiske</a:t>
            </a:r>
            <a:r>
              <a:rPr lang="en-US" i="1" dirty="0" smtClean="0"/>
              <a:t> </a:t>
            </a:r>
            <a:r>
              <a:rPr lang="en-US" i="1" dirty="0" err="1" smtClean="0"/>
              <a:t>metoder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i="1" dirty="0" err="1" smtClean="0"/>
              <a:t>medisin</a:t>
            </a:r>
            <a:r>
              <a:rPr lang="en-US" i="1" dirty="0" smtClean="0"/>
              <a:t> </a:t>
            </a:r>
            <a:r>
              <a:rPr lang="en-US" i="1" dirty="0" err="1" smtClean="0"/>
              <a:t>og</a:t>
            </a:r>
            <a:r>
              <a:rPr lang="en-US" i="1" dirty="0" smtClean="0"/>
              <a:t> </a:t>
            </a:r>
            <a:r>
              <a:rPr lang="en-US" i="1" dirty="0" err="1" smtClean="0"/>
              <a:t>helsefag</a:t>
            </a:r>
            <a:r>
              <a:rPr lang="en-US" dirty="0" smtClean="0"/>
              <a:t>. Oslo: </a:t>
            </a:r>
            <a:r>
              <a:rPr lang="en-US" dirty="0" err="1" smtClean="0"/>
              <a:t>Gyldendal</a:t>
            </a:r>
            <a:r>
              <a:rPr lang="en-US" dirty="0" smtClean="0"/>
              <a:t> </a:t>
            </a:r>
            <a:r>
              <a:rPr lang="en-US" dirty="0" err="1" smtClean="0"/>
              <a:t>akademisk</a:t>
            </a:r>
            <a:r>
              <a:rPr lang="en-US" dirty="0" smtClean="0"/>
              <a:t>; </a:t>
            </a:r>
            <a:r>
              <a:rPr lang="en-US" dirty="0"/>
              <a:t>2006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Laake </a:t>
            </a:r>
            <a:r>
              <a:rPr lang="en-US" dirty="0"/>
              <a:t>P, </a:t>
            </a:r>
            <a:r>
              <a:rPr lang="en-US" dirty="0" err="1"/>
              <a:t>Hjartåker</a:t>
            </a:r>
            <a:r>
              <a:rPr lang="en-US" dirty="0"/>
              <a:t> A, </a:t>
            </a:r>
            <a:r>
              <a:rPr lang="en-US" dirty="0" err="1"/>
              <a:t>Thelle</a:t>
            </a:r>
            <a:r>
              <a:rPr lang="en-US" dirty="0"/>
              <a:t> DS, Veierød MB. </a:t>
            </a:r>
            <a:r>
              <a:rPr lang="en-US" i="1" dirty="0" err="1"/>
              <a:t>Epidemiologiske</a:t>
            </a:r>
            <a:r>
              <a:rPr lang="en-US" i="1" dirty="0"/>
              <a:t> </a:t>
            </a:r>
            <a:r>
              <a:rPr lang="en-US" i="1" dirty="0" err="1"/>
              <a:t>og</a:t>
            </a:r>
            <a:r>
              <a:rPr lang="en-US" i="1" dirty="0"/>
              <a:t> </a:t>
            </a:r>
            <a:r>
              <a:rPr lang="en-US" i="1" dirty="0" err="1"/>
              <a:t>kliniske</a:t>
            </a:r>
            <a:r>
              <a:rPr lang="en-US" i="1" dirty="0"/>
              <a:t> </a:t>
            </a:r>
            <a:r>
              <a:rPr lang="en-US" i="1" dirty="0" err="1"/>
              <a:t>forskningsmetoder</a:t>
            </a:r>
            <a:r>
              <a:rPr lang="en-US" dirty="0"/>
              <a:t>. Oslo: </a:t>
            </a:r>
            <a:r>
              <a:rPr lang="en-US" dirty="0" err="1"/>
              <a:t>Gyldendal</a:t>
            </a:r>
            <a:r>
              <a:rPr lang="en-US" dirty="0"/>
              <a:t> </a:t>
            </a:r>
            <a:r>
              <a:rPr lang="en-US" dirty="0" err="1"/>
              <a:t>akademisk</a:t>
            </a:r>
            <a:r>
              <a:rPr lang="en-US" dirty="0"/>
              <a:t>; 2007. </a:t>
            </a:r>
            <a:r>
              <a:rPr lang="en-US" dirty="0">
                <a:hlinkClick r:id="rId2"/>
              </a:rPr>
              <a:t>https://www.med.uio.no/imb/forskning/publikasjoner/boker/2007/epidemiolgiske-kliniske-forskningsmetoder.html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20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150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Logit transformation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Also known as the logit link</a:t>
                </a:r>
              </a:p>
              <a:p>
                <a:r>
                  <a:rPr lang="en-US" dirty="0" smtClean="0"/>
                  <a:t>Natural logarithm of the odds: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 b="0" i="0" smtClean="0">
                        <a:latin typeface="Cambria Math"/>
                      </a:rPr>
                      <m:t>logit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nb-NO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nb-NO" b="0" i="1" smtClean="0">
                                    <a:latin typeface="Cambria Math"/>
                                  </a:rPr>
                                  <m:t>𝑝</m:t>
                                </m:r>
                              </m:num>
                              <m:den>
                                <m:d>
                                  <m:dPr>
                                    <m:ctrlPr>
                                      <a:rPr lang="nb-NO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1−</m:t>
                                    </m:r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: probability (or risk) of the outcome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</a:rPr>
                          <m:t>𝑝</m:t>
                        </m:r>
                      </m:num>
                      <m:den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1−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 smtClean="0"/>
                  <a:t>: odds of the outcome (e.g.,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𝑝</m:t>
                    </m:r>
                    <m:r>
                      <a:rPr lang="nb-NO" b="0" i="1" smtClean="0">
                        <a:latin typeface="Cambria Math"/>
                      </a:rPr>
                      <m:t>=25%⟺</m:t>
                    </m:r>
                    <m:r>
                      <m:rPr>
                        <m:nor/>
                      </m:rPr>
                      <a:rPr lang="nb-NO" b="0" i="0" smtClean="0">
                        <a:latin typeface="Cambria Math"/>
                        <a:ea typeface="Cambria Math"/>
                      </a:rPr>
                      <m:t>odds</m:t>
                    </m:r>
                    <m:r>
                      <a:rPr lang="nb-NO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nb-NO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/>
                  <a:t>Inverse logit returning the probability ranging from 0 to 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𝑝</m:t>
                    </m:r>
                    <m:r>
                      <a:rPr lang="nb-NO" i="1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nb-NO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b-NO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nb-NO" b="0" i="1" smtClean="0">
                                <a:latin typeface="Cambria Math"/>
                              </a:rPr>
                              <m:t>𝑧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nb-NO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nb-NO" i="1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nb-NO" b="0" i="1" smtClean="0">
                                    <a:latin typeface="Cambria Math"/>
                                  </a:rPr>
                                  <m:t>𝑧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𝑧</m:t>
                    </m:r>
                    <m:r>
                      <a:rPr lang="nb-NO" i="1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nb-NO">
                        <a:latin typeface="Cambria Math"/>
                      </a:rPr>
                      <m:t>logit</m:t>
                    </m:r>
                    <m:d>
                      <m:dPr>
                        <m:ctrlPr>
                          <a:rPr lang="nb-NO" i="1">
                            <a:latin typeface="Cambria Math"/>
                          </a:rPr>
                        </m:ctrlPr>
                      </m:dPr>
                      <m:e>
                        <m:r>
                          <a:rPr lang="nb-NO" i="1"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>
                        <a:latin typeface="Cambria Math"/>
                      </a:rPr>
                      <m:t>logit</m:t>
                    </m:r>
                    <m:d>
                      <m:dPr>
                        <m:ctrlPr>
                          <a:rPr lang="nb-NO" i="1">
                            <a:latin typeface="Cambria Math"/>
                          </a:rPr>
                        </m:ctrlPr>
                      </m:dPr>
                      <m:e>
                        <m:r>
                          <a:rPr lang="nb-NO" i="1"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 approaching minus infinity: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nb-NO" i="1">
                                <a:latin typeface="Cambria Math"/>
                              </a:rPr>
                              <m:t>𝑥</m:t>
                            </m:r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nb-NO" i="1">
                            <a:latin typeface="Cambria Math"/>
                          </a:rPr>
                          <m:t>𝑝</m:t>
                        </m:r>
                      </m:e>
                    </m:func>
                    <m:r>
                      <a:rPr lang="nb-NO" i="1">
                        <a:latin typeface="Cambria Math"/>
                      </a:rPr>
                      <m:t>=0</m:t>
                    </m:r>
                  </m:oMath>
                </a14:m>
                <a:endParaRPr lang="nb-NO" dirty="0"/>
              </a:p>
              <a:p>
                <a:pPr lvl="1"/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>
                        <a:latin typeface="Cambria Math"/>
                      </a:rPr>
                      <m:t>logit</m:t>
                    </m:r>
                    <m:d>
                      <m:dPr>
                        <m:ctrlPr>
                          <a:rPr lang="nb-NO" i="1">
                            <a:latin typeface="Cambria Math"/>
                          </a:rPr>
                        </m:ctrlPr>
                      </m:dPr>
                      <m:e>
                        <m:r>
                          <a:rPr lang="nb-NO" i="1"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dirty="0"/>
                  <a:t> approaching infinity: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nb-NO" i="1">
                                <a:latin typeface="Cambria Math"/>
                              </a:rPr>
                              <m:t>𝑥</m:t>
                            </m:r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nb-NO" i="1">
                            <a:latin typeface="Cambria Math"/>
                          </a:rPr>
                          <m:t>𝑝</m:t>
                        </m:r>
                      </m:e>
                    </m:func>
                    <m:r>
                      <a:rPr lang="nb-NO" i="1">
                        <a:latin typeface="Cambria Math"/>
                      </a:rPr>
                      <m:t>=1</m:t>
                    </m:r>
                  </m:oMath>
                </a14:m>
                <a:endParaRPr lang="nb-NO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b="-1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3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2160000" y="4086000"/>
            <a:ext cx="360000" cy="3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3294000" y="4086000"/>
            <a:ext cx="360000" cy="36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7182000" y="2340000"/>
            <a:ext cx="2196000" cy="432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4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Relation between a dichotomous outcome and </a:t>
                </a:r>
                <a:r>
                  <a:rPr lang="en-US" dirty="0"/>
                  <a:t>r</a:t>
                </a:r>
                <a:r>
                  <a:rPr lang="en-US" dirty="0" smtClean="0"/>
                  <a:t>isk factor(s)</a:t>
                </a:r>
              </a:p>
              <a:p>
                <a:r>
                  <a:rPr lang="en-US" dirty="0" smtClean="0"/>
                  <a:t>Using the logit transformation</a:t>
                </a:r>
              </a:p>
              <a:p>
                <a:pPr lvl="1"/>
                <a:r>
                  <a:rPr lang="en-US" dirty="0" smtClean="0"/>
                  <a:t>Prevents the model from predicting probabilities &lt; 0 or &gt; 1</a:t>
                </a:r>
              </a:p>
              <a:p>
                <a:r>
                  <a:rPr lang="en-US" dirty="0" smtClean="0"/>
                  <a:t>General formula: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 b="0" i="0" smtClean="0">
                        <a:latin typeface="Cambria Math"/>
                      </a:rPr>
                      <m:t>logit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 smtClean="0"/>
                  <a:t>: probability (or risk) of disease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 smtClean="0"/>
                  <a:t>: number of independent variables (or predictors)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: intercept (i.e., log odds when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’s are equal to 0)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: effect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on the log odds, where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𝑗</m:t>
                    </m:r>
                    <m:r>
                      <a:rPr lang="nb-NO" b="0" i="1" smtClean="0">
                        <a:latin typeface="Cambria Math"/>
                      </a:rPr>
                      <m:t>=1, 2,…,</m:t>
                    </m:r>
                    <m:r>
                      <a:rPr lang="nb-NO" b="0" i="1" smtClean="0">
                        <a:latin typeface="Cambria Math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 b="-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4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5256000" y="3276000"/>
            <a:ext cx="4644000" cy="46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3636000" y="3276000"/>
            <a:ext cx="1260000" cy="46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5256000" y="3276000"/>
            <a:ext cx="1584000" cy="46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 model,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Obtaining expression for the odds by rearranging the formula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 b="0" i="0" smtClean="0">
                        <a:latin typeface="Cambria Math"/>
                      </a:rPr>
                      <m:t>logit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/>
                          </a:rPr>
                          <m:t>𝑝</m:t>
                        </m:r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nb-NO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nb-NO" b="0" i="1" smtClean="0">
                                    <a:latin typeface="Cambria Math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nb-NO" b="0" i="1" smtClean="0">
                                    <a:latin typeface="Cambria Math"/>
                                  </a:rPr>
                                  <m:t>1−</m:t>
                                </m:r>
                                <m:r>
                                  <a:rPr lang="nb-NO" b="0" i="1" smtClean="0">
                                    <a:latin typeface="Cambria Math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nb-NO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sSub>
                      <m:sSubPr>
                        <m:ctrlPr>
                          <a:rPr lang="nb-NO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nb-NO" b="0" i="1" smtClean="0">
                        <a:latin typeface="Cambria Math"/>
                        <a:ea typeface="Cambria Math"/>
                      </a:rPr>
                      <m:t>⟺</m:t>
                    </m:r>
                    <m:f>
                      <m:fPr>
                        <m:ctrlPr>
                          <a:rPr lang="nb-NO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num>
                      <m:den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den>
                    </m:f>
                    <m:r>
                      <a:rPr lang="nb-NO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+…+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sub>
                        </m:sSub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/>
                  <a:t>Statistical analysis aiming to estimate the regression coefficients</a:t>
                </a:r>
              </a:p>
              <a:p>
                <a:pPr lvl="1"/>
                <a:r>
                  <a:rPr lang="en-US" dirty="0"/>
                  <a:t>Intercept: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nb-NO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Effects of independent variables: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nb-NO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𝑗</m:t>
                    </m:r>
                    <m:r>
                      <a:rPr lang="nb-NO" i="1">
                        <a:latin typeface="Cambria Math"/>
                      </a:rPr>
                      <m:t>=1, 2,…,</m:t>
                    </m:r>
                    <m:r>
                      <a:rPr lang="nb-NO" i="1">
                        <a:latin typeface="Cambria Math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Possible to predict probability </a:t>
                </a:r>
                <a:r>
                  <a:rPr lang="en-US" dirty="0"/>
                  <a:t>for </a:t>
                </a:r>
                <a:r>
                  <a:rPr lang="en-US" dirty="0" smtClean="0"/>
                  <a:t>a given </a:t>
                </a:r>
                <a:r>
                  <a:rPr lang="en-US" dirty="0"/>
                  <a:t>combination of risk </a:t>
                </a:r>
                <a:r>
                  <a:rPr lang="en-US" dirty="0" smtClean="0"/>
                  <a:t>factors</a:t>
                </a:r>
              </a:p>
              <a:p>
                <a:pPr lvl="1"/>
                <a:r>
                  <a:rPr lang="en-US" dirty="0"/>
                  <a:t>E.g., risk of cardiovascular disease given male, smoker, and 50+ years of </a:t>
                </a:r>
                <a:r>
                  <a:rPr lang="en-US" dirty="0" smtClean="0"/>
                  <a:t>age</a:t>
                </a:r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5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1566000" y="2250000"/>
            <a:ext cx="5832000" cy="64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7830000" y="2250000"/>
            <a:ext cx="3096000" cy="64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2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measure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Comparing log odds in two groups</a:t>
                </a:r>
              </a:p>
              <a:p>
                <a:pPr lvl="1"/>
                <a:r>
                  <a:rPr lang="en-US" dirty="0" smtClean="0"/>
                  <a:t>Group 1: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 b="0" i="0" smtClean="0">
                        <a:latin typeface="Cambria Math"/>
                      </a:rPr>
                      <m:t>logit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nb-NO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d>
                                  <m:dPr>
                                    <m:ctrlPr>
                                      <a:rPr lang="nb-NO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nb-NO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b="0" i="1" smtClean="0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nb-NO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Group 2: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nb-NO" b="0" i="0" smtClean="0">
                        <a:latin typeface="Cambria Math"/>
                      </a:rPr>
                      <m:t>logit</m:t>
                    </m:r>
                    <m:d>
                      <m:dPr>
                        <m:ctrlPr>
                          <a:rPr lang="nb-NO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b-NO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nb-NO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d>
                                  <m:dPr>
                                    <m:ctrlPr>
                                      <a:rPr lang="nb-NO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1−</m:t>
                                    </m:r>
                                    <m:sSub>
                                      <m:sSubPr>
                                        <m:ctrlPr>
                                          <a:rPr lang="nb-NO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b="0" i="1" smtClean="0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nb-NO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Difference: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nb-NO" b="0" i="1" smtClean="0">
                                    <a:latin typeface="Cambria Math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  <m:r>
                      <a:rPr lang="nb-NO" b="0" i="1" smtClean="0"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nb-NO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nb-NO" b="0" i="1" smtClean="0">
                                    <a:latin typeface="Cambria Math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func>
                    <m:r>
                      <a:rPr lang="nb-NO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nb-NO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f>
                                  <m:fPr>
                                    <m:type m:val="lin"/>
                                    <m:ctrlPr>
                                      <a:rPr lang="nb-NO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nb-NO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b="0" i="1" smtClean="0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nb-NO" b="0" i="1" smtClean="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nb-NO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b="0" i="1" smtClean="0">
                                            <a:latin typeface="Cambria Math"/>
                                          </a:rPr>
                                          <m:t>1−</m:t>
                                        </m:r>
                                        <m:sSub>
                                          <m:sSubPr>
                                            <m:ctrlPr>
                                              <a:rPr lang="nb-NO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b="0" i="1" smtClean="0"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nb-NO" b="0" i="1" smtClean="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</m:num>
                              <m:den>
                                <m:f>
                                  <m:fPr>
                                    <m:type m:val="lin"/>
                                    <m:ctrlPr>
                                      <a:rPr lang="nb-NO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nb-NO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b="0" i="1" smtClean="0">
                                            <a:latin typeface="Cambria Math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nb-NO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nb-NO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b="0" i="1" smtClean="0">
                                            <a:latin typeface="Cambria Math"/>
                                          </a:rPr>
                                          <m:t>1−</m:t>
                                        </m:r>
                                        <m:sSub>
                                          <m:sSubPr>
                                            <m:ctrlPr>
                                              <a:rPr lang="nb-NO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b="0" i="1" smtClean="0"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nb-NO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</m:den>
                            </m:f>
                          </m:e>
                        </m:d>
                      </m:e>
                    </m:func>
                    <m:r>
                      <a:rPr lang="nb-NO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nb-NO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𝑂𝑅</m:t>
                            </m:r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/>
                  <a:t>Regression coefficients corresponding to differences in log </a:t>
                </a:r>
                <a:r>
                  <a:rPr lang="en-US" dirty="0" smtClean="0"/>
                  <a:t>odds</a:t>
                </a:r>
              </a:p>
              <a:p>
                <a:pPr lvl="1"/>
                <a:r>
                  <a:rPr lang="en-US" dirty="0" smtClean="0"/>
                  <a:t>Usually reported in the form of odds ratios</a:t>
                </a:r>
              </a:p>
              <a:p>
                <a:pPr lvl="1"/>
                <a:r>
                  <a:rPr lang="en-US" dirty="0" smtClean="0"/>
                  <a:t>Dichotomous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𝑂𝑅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/>
                  <a:t> (compared to reference group)</a:t>
                </a:r>
              </a:p>
              <a:p>
                <a:pPr lvl="1"/>
                <a:r>
                  <a:rPr lang="en-US" dirty="0" smtClean="0"/>
                  <a:t>Continuous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, with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 units </a:t>
                </a:r>
                <a:r>
                  <a:rPr lang="en-US" dirty="0"/>
                  <a:t>increase: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𝑂𝑅</m:t>
                    </m:r>
                    <m:r>
                      <a:rPr lang="nb-NO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b-NO" i="1">
                            <a:latin typeface="Cambria Math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nb-NO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nb-NO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sup>
                    </m:sSup>
                    <m:r>
                      <a:rPr lang="nb-NO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sup>
                            </m:sSup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/>
                          </a:rPr>
                          <m:t>𝑐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4659" b="-29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6</a:t>
            </a:fld>
            <a:endParaRPr lang="nb-NO"/>
          </a:p>
        </p:txBody>
      </p:sp>
      <p:sp>
        <p:nvSpPr>
          <p:cNvPr id="7" name="Rektangel 6"/>
          <p:cNvSpPr/>
          <p:nvPr/>
        </p:nvSpPr>
        <p:spPr>
          <a:xfrm>
            <a:off x="3006000" y="3065715"/>
            <a:ext cx="2736000" cy="63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ktangel 7"/>
          <p:cNvSpPr/>
          <p:nvPr/>
        </p:nvSpPr>
        <p:spPr>
          <a:xfrm>
            <a:off x="8064000" y="3065715"/>
            <a:ext cx="1008000" cy="63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9288000" y="5004000"/>
            <a:ext cx="468000" cy="468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7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measure,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Comparing odds in two groups that differ in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one single</a:t>
                </a:r>
                <a:r>
                  <a:rPr lang="en-US" dirty="0" smtClean="0"/>
                  <a:t> variable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nb-NO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Odds in group 1: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nb-NO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21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nb-NO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Odds in group </a:t>
                </a:r>
                <a:r>
                  <a:rPr lang="en-US" dirty="0" smtClean="0"/>
                  <a:t>2: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nb-NO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b-NO" i="1">
                            <a:latin typeface="Cambria Math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2</m:t>
                            </m:r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nb-NO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  <m:sSub>
                          <m:sSubPr>
                            <m:ctrlPr>
                              <a:rPr lang="nb-NO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b-NO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Odds ratio: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𝑂𝑅</m:t>
                    </m:r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num>
                      <m:den>
                        <m:f>
                          <m:fPr>
                            <m:type m:val="lin"/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d>
                              <m:d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1−</m:t>
                                </m:r>
                                <m:sSub>
                                  <m:sSubPr>
                                    <m:ctrlPr>
                                      <a:rPr lang="nb-NO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nb-NO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den>
                    </m:f>
                    <m:r>
                      <a:rPr lang="nb-NO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b-NO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b-NO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nb-NO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21</m:t>
                                </m:r>
                              </m:sub>
                            </m:sSub>
                            <m:r>
                              <a:rPr lang="nb-NO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nb-NO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nb-NO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nb-NO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nb-NO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nb-NO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22</m:t>
                                </m:r>
                              </m:sub>
                            </m:sSub>
                            <m:r>
                              <a:rPr lang="nb-NO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nb-NO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nb-NO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b-NO" i="1">
                                    <a:latin typeface="Cambria Math"/>
                                  </a:rPr>
                                  <m:t>4</m:t>
                                </m:r>
                              </m:sub>
                            </m:sSub>
                          </m:sup>
                        </m:sSup>
                      </m:den>
                    </m:f>
                    <m:r>
                      <a:rPr lang="nb-NO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nb-NO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nb-NO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nb-NO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21</m:t>
                                </m:r>
                              </m:sub>
                            </m:sSub>
                            <m:r>
                              <a:rPr lang="nb-NO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nb-NO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nb-NO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b-NO" b="0" i="1" smtClean="0">
                                    <a:latin typeface="Cambria Math"/>
                                  </a:rPr>
                                  <m:t>22</m:t>
                                </m:r>
                              </m:sub>
                            </m:sSub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Value of OR giving the direction of difference between two groups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𝑂𝑅</m:t>
                    </m:r>
                    <m:r>
                      <a:rPr lang="nb-NO" b="0" i="1" smtClean="0">
                        <a:latin typeface="Cambria Math"/>
                      </a:rPr>
                      <m:t>&lt;1</m:t>
                    </m:r>
                  </m:oMath>
                </a14:m>
                <a:r>
                  <a:rPr lang="en-US" dirty="0" smtClean="0"/>
                  <a:t>: decreased odds in group 1 as compared to group 2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𝑂𝑅</m:t>
                    </m:r>
                    <m:r>
                      <a:rPr lang="nb-NO" i="1">
                        <a:latin typeface="Cambria Math"/>
                      </a:rPr>
                      <m:t>=1</m:t>
                    </m:r>
                  </m:oMath>
                </a14:m>
                <a:r>
                  <a:rPr lang="en-US" dirty="0"/>
                  <a:t>: </a:t>
                </a:r>
                <a:r>
                  <a:rPr lang="en-US" dirty="0" smtClean="0"/>
                  <a:t>equal odds </a:t>
                </a:r>
                <a:r>
                  <a:rPr lang="en-US" dirty="0"/>
                  <a:t>in </a:t>
                </a:r>
                <a:r>
                  <a:rPr lang="en-US" dirty="0" smtClean="0"/>
                  <a:t>group 1 and group 2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nb-NO" b="0" i="1" smtClean="0">
                        <a:latin typeface="Cambria Math"/>
                      </a:rPr>
                      <m:t>𝑂𝑅</m:t>
                    </m:r>
                    <m:r>
                      <a:rPr lang="nb-NO" b="0" i="1" smtClean="0">
                        <a:latin typeface="Cambria Math"/>
                      </a:rPr>
                      <m:t>&gt;1</m:t>
                    </m:r>
                  </m:oMath>
                </a14:m>
                <a:r>
                  <a:rPr lang="en-US" dirty="0" smtClean="0"/>
                  <a:t>: increased odds in group 1 as compared to group 2</a:t>
                </a:r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4160" b="-2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7</a:t>
            </a:fld>
            <a:endParaRPr lang="nb-NO"/>
          </a:p>
        </p:txBody>
      </p:sp>
      <p:cxnSp>
        <p:nvCxnSpPr>
          <p:cNvPr id="10" name="Rett linje 9"/>
          <p:cNvCxnSpPr>
            <a:cxnSpLocks noChangeAspect="1"/>
          </p:cNvCxnSpPr>
          <p:nvPr/>
        </p:nvCxnSpPr>
        <p:spPr>
          <a:xfrm rot="-5400000">
            <a:off x="5544000" y="3096000"/>
            <a:ext cx="252000" cy="252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>
            <a:cxnSpLocks noChangeAspect="1"/>
          </p:cNvCxnSpPr>
          <p:nvPr/>
        </p:nvCxnSpPr>
        <p:spPr>
          <a:xfrm rot="-5400000">
            <a:off x="6048000" y="3096000"/>
            <a:ext cx="252000" cy="252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>
            <a:cxnSpLocks noChangeAspect="1"/>
          </p:cNvCxnSpPr>
          <p:nvPr/>
        </p:nvCxnSpPr>
        <p:spPr>
          <a:xfrm rot="-5400000">
            <a:off x="7416000" y="3096000"/>
            <a:ext cx="252000" cy="252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>
            <a:cxnSpLocks noChangeAspect="1"/>
          </p:cNvCxnSpPr>
          <p:nvPr/>
        </p:nvCxnSpPr>
        <p:spPr>
          <a:xfrm rot="-5400000">
            <a:off x="7992000" y="3096000"/>
            <a:ext cx="252000" cy="252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>
            <a:cxnSpLocks noChangeAspect="1"/>
          </p:cNvCxnSpPr>
          <p:nvPr/>
        </p:nvCxnSpPr>
        <p:spPr>
          <a:xfrm rot="-5400000">
            <a:off x="5544000" y="3456000"/>
            <a:ext cx="252000" cy="252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>
            <a:cxnSpLocks noChangeAspect="1"/>
          </p:cNvCxnSpPr>
          <p:nvPr/>
        </p:nvCxnSpPr>
        <p:spPr>
          <a:xfrm rot="-5400000">
            <a:off x="6048000" y="3456000"/>
            <a:ext cx="252000" cy="252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>
            <a:cxnSpLocks noChangeAspect="1"/>
          </p:cNvCxnSpPr>
          <p:nvPr/>
        </p:nvCxnSpPr>
        <p:spPr>
          <a:xfrm rot="-5400000">
            <a:off x="7416000" y="3456000"/>
            <a:ext cx="252000" cy="252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>
            <a:cxnSpLocks noChangeAspect="1"/>
          </p:cNvCxnSpPr>
          <p:nvPr/>
        </p:nvCxnSpPr>
        <p:spPr>
          <a:xfrm rot="-5400000">
            <a:off x="7992000" y="3456000"/>
            <a:ext cx="252000" cy="252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 17"/>
          <p:cNvSpPr/>
          <p:nvPr/>
        </p:nvSpPr>
        <p:spPr>
          <a:xfrm>
            <a:off x="7164000" y="2286000"/>
            <a:ext cx="396000" cy="720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9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Coronary heart disease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Data from the Framingham study</a:t>
                </a:r>
              </a:p>
              <a:p>
                <a:pPr lvl="1"/>
                <a:r>
                  <a:rPr lang="en-US" dirty="0" smtClean="0"/>
                  <a:t>Association between systolic blood pressure and coronary heart disease</a:t>
                </a:r>
              </a:p>
              <a:p>
                <a:pPr lvl="1"/>
                <a:r>
                  <a:rPr lang="en-US" dirty="0" smtClean="0"/>
                  <a:t>Complete data set available at </a:t>
                </a:r>
                <a:r>
                  <a:rPr lang="en-US" dirty="0" smtClean="0">
                    <a:hlinkClick r:id="rId2"/>
                  </a:rPr>
                  <a:t>http://www.stat.tamu.edu/~carroll/data.php</a:t>
                </a:r>
                <a:endParaRPr lang="en-US" dirty="0" smtClean="0"/>
              </a:p>
              <a:p>
                <a:r>
                  <a:rPr lang="en-US" dirty="0" smtClean="0"/>
                  <a:t>Considering </a:t>
                </a:r>
                <a:r>
                  <a:rPr lang="en-US" dirty="0"/>
                  <a:t>a random </a:t>
                </a:r>
                <a:r>
                  <a:rPr lang="en-US" dirty="0" smtClean="0"/>
                  <a:t>subset </a:t>
                </a:r>
                <a:r>
                  <a:rPr lang="en-US" dirty="0"/>
                  <a:t>of data from the main study</a:t>
                </a:r>
              </a:p>
              <a:p>
                <a:pPr lvl="1"/>
                <a:r>
                  <a:rPr lang="en-US" dirty="0"/>
                  <a:t>Men aged 31–65 years (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/>
                      </a:rPr>
                      <m:t>𝑛</m:t>
                    </m:r>
                    <m:r>
                      <a:rPr lang="nb-NO" i="1">
                        <a:latin typeface="Cambria Math"/>
                      </a:rPr>
                      <m:t>=500</m:t>
                    </m:r>
                  </m:oMath>
                </a14:m>
                <a:r>
                  <a:rPr lang="en-US" dirty="0"/>
                  <a:t>)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Described </a:t>
                </a:r>
                <a:r>
                  <a:rPr lang="en-US" dirty="0"/>
                  <a:t>in Chapter 3 of the book by Laake et al. (2007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Data subset available at </a:t>
                </a:r>
                <a:r>
                  <a:rPr lang="en-US" dirty="0" smtClean="0">
                    <a:hlinkClick r:id="rId3"/>
                  </a:rPr>
                  <a:t>https://www.med.uio.no/imb/personer/vit/veierod/boker/epidemiologiske-og-kliniske-forskningsmetoder/datafiler/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Plassholder for inn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043" t="-2662" b="-2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086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Coronary heart disease, cont.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response variable</a:t>
            </a:r>
          </a:p>
          <a:p>
            <a:pPr lvl="1"/>
            <a:r>
              <a:rPr lang="en-US" dirty="0" err="1" smtClean="0"/>
              <a:t>firstchd</a:t>
            </a:r>
            <a:r>
              <a:rPr lang="en-US" dirty="0" smtClean="0"/>
              <a:t>:			coronary </a:t>
            </a:r>
            <a:r>
              <a:rPr lang="en-US" dirty="0"/>
              <a:t>heart disease (0 – no, 1 – yes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Four explanatory variables</a:t>
            </a:r>
          </a:p>
          <a:p>
            <a:pPr lvl="1"/>
            <a:r>
              <a:rPr lang="en-US" dirty="0" smtClean="0"/>
              <a:t>smoke:			smoking </a:t>
            </a:r>
            <a:r>
              <a:rPr lang="en-US" dirty="0"/>
              <a:t>(0 – no, 1 – yes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meansbp</a:t>
            </a:r>
            <a:r>
              <a:rPr lang="en-US" dirty="0" smtClean="0"/>
              <a:t>:		mean </a:t>
            </a:r>
            <a:r>
              <a:rPr lang="en-US" dirty="0"/>
              <a:t>systolic blood pressure (mmHg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cholesterol:		serum </a:t>
            </a:r>
            <a:r>
              <a:rPr lang="en-US" dirty="0"/>
              <a:t>cholesterol (mg/dl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age:			age </a:t>
            </a:r>
            <a:r>
              <a:rPr lang="en-US" dirty="0"/>
              <a:t>(years</a:t>
            </a:r>
            <a:r>
              <a:rPr lang="en-US" dirty="0" smtClean="0"/>
              <a:t>)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12/03/2020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Lecture 7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68B70-52D5-4929-987C-994778F03EBF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056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US - Overordnet – E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>
          <a:solidFill>
            <a:srgbClr val="FF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1200" b="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US - Overordnet – ENG" id="{44D42A80-F62D-4E34-9289-0887D229E6EA}" vid="{F6CE70A2-DB41-43F6-942C-BCA637D97F5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OUS - Overordnet – ENG</Template>
  <TotalTime>19757</TotalTime>
  <Words>1710</Words>
  <Application>Microsoft Office PowerPoint</Application>
  <PresentationFormat>Egendefinert</PresentationFormat>
  <Paragraphs>175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1" baseType="lpstr">
      <vt:lpstr>OUS - Overordnet – ENG</vt:lpstr>
      <vt:lpstr>Logistic Regression</vt:lpstr>
      <vt:lpstr>Dichotomous response variable</vt:lpstr>
      <vt:lpstr>Logit transformation</vt:lpstr>
      <vt:lpstr>Logistic regression model</vt:lpstr>
      <vt:lpstr>Logistic regression model, cont.</vt:lpstr>
      <vt:lpstr>Effect measure</vt:lpstr>
      <vt:lpstr>Effect measure, cont.</vt:lpstr>
      <vt:lpstr>Example: Coronary heart disease</vt:lpstr>
      <vt:lpstr>Example: Coronary heart disease, cont.</vt:lpstr>
      <vt:lpstr>Example: Coronary heart disease, cont.</vt:lpstr>
      <vt:lpstr>Example: Coronary heart disease, cont.</vt:lpstr>
      <vt:lpstr>Example: Coronary heart disease, cont.</vt:lpstr>
      <vt:lpstr>Example: Coronary heart disease, cont.</vt:lpstr>
      <vt:lpstr>Logistic regression in Stata</vt:lpstr>
      <vt:lpstr>Example: Coronary heart disease, cont.</vt:lpstr>
      <vt:lpstr>Example: Coronary heart disease, cont.</vt:lpstr>
      <vt:lpstr>Example: Coronary heart disease, cont.</vt:lpstr>
      <vt:lpstr>Example: Coronary heart disease, cont.</vt:lpstr>
      <vt:lpstr>Example: Coronary heart disease, cont.</vt:lpstr>
      <vt:lpstr>References</vt:lpstr>
    </vt:vector>
  </TitlesOfParts>
  <Company>Oslo universitetssykehus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Nina Gunnes</dc:creator>
  <cp:lastModifiedBy>Nina Gunnes</cp:lastModifiedBy>
  <cp:revision>3635</cp:revision>
  <cp:lastPrinted>2019-09-03T08:42:04Z</cp:lastPrinted>
  <dcterms:created xsi:type="dcterms:W3CDTF">2019-06-26T08:58:56Z</dcterms:created>
  <dcterms:modified xsi:type="dcterms:W3CDTF">2020-12-03T08:40:13Z</dcterms:modified>
</cp:coreProperties>
</file>